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57" r:id="rId5"/>
    <p:sldId id="265" r:id="rId6"/>
    <p:sldId id="260" r:id="rId7"/>
    <p:sldId id="266" r:id="rId8"/>
    <p:sldId id="263" r:id="rId9"/>
    <p:sldId id="267" r:id="rId10"/>
    <p:sldId id="264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8C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15BAEE-E935-47CD-8063-764D084CC492}" type="datetimeFigureOut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50DFB25-0067-4BE3-887F-2391E110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C701-0570-4A91-8F46-649C0369AD55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597D2-2D04-4A4F-8B29-F38B21691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07EDE-5EB9-4FC8-B14E-D20D3152C0AE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CB92A-E5EE-4C18-BD1D-B31D08311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A451E-7B7C-42D1-9C43-E04FBFD37AA0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AFEAE-91F3-4C1A-8F65-A13D4182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C7918-6842-49C5-B09F-3646977DAFEE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81F7F-D047-4836-A5BD-F522C81EF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A937-CF9C-4554-82D6-484BA9893564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428A6-A8AC-49B2-8780-7F1AD0CE6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4781-B4D5-409E-B804-6BD450348565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5950E-C528-42D0-8431-67802E769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51AB8-4481-4BDC-ADFD-2EAA5C03F166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1EE7-2F13-4FA9-BB84-703D4F892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AAE76-87DF-4BD1-916C-AB1ED58C0DEF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107E4-867A-45CC-8CAC-1F32B7AD9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94D65-AD74-4971-8C7D-4841AF2E4855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E9B6B-D9BE-4329-8EBA-C9249F91D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DD710-A896-443A-A427-F4C785CF61A1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BD86B-4D1E-4AFD-80C8-8570FC433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FE5E-CEE1-4D56-BA6D-55B149F5512A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E9CAD-1DAF-4732-9269-132BD9FAE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921F02-90D7-426B-8722-709867819143}" type="datetime1">
              <a:rPr lang="ru-RU"/>
              <a:pPr>
                <a:defRPr/>
              </a:pPr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B2813C-1187-4CBA-ACB5-3A0DE9917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214554"/>
            <a:ext cx="7772400" cy="264320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Информационно-образовательная </a:t>
            </a:r>
            <a:b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среда как фактор повышения качества образования обучающихся </a:t>
            </a:r>
            <a:b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по биологии и химии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857760"/>
            <a:ext cx="4214842" cy="17859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Калюжная В.В.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учитель биологии и химии МБОУ </a:t>
            </a:r>
            <a:r>
              <a:rPr lang="ru-RU" b="1" dirty="0" smtClean="0">
                <a:solidFill>
                  <a:srgbClr val="002060"/>
                </a:solidFill>
              </a:rPr>
              <a:t>«Советская СШ № 1»</a:t>
            </a:r>
            <a:endParaRPr lang="ru-RU" b="1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5" name="Picture 7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42378" flipH="1">
            <a:off x="7830754" y="3735138"/>
            <a:ext cx="72707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3286124"/>
            <a:ext cx="1000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7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8136">
            <a:off x="8309145" y="2328511"/>
            <a:ext cx="5715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/>
          <a:lstStyle/>
          <a:p>
            <a:r>
              <a:rPr lang="ru-RU" sz="2800" dirty="0" smtClean="0">
                <a:solidFill>
                  <a:srgbClr val="0000FF"/>
                </a:solidFill>
                <a:latin typeface="Comic Sans MS" pitchFamily="66" charset="0"/>
              </a:rPr>
              <a:t>И</a:t>
            </a:r>
            <a:r>
              <a:rPr lang="en-US" sz="2800" dirty="0" err="1" smtClean="0">
                <a:solidFill>
                  <a:srgbClr val="0000FF"/>
                </a:solidFill>
                <a:latin typeface="Comic Sans MS" pitchFamily="66" charset="0"/>
              </a:rPr>
              <a:t>нформационн</a:t>
            </a:r>
            <a:r>
              <a:rPr lang="ru-RU" sz="2800" dirty="0" smtClean="0">
                <a:solidFill>
                  <a:srgbClr val="0000FF"/>
                </a:solidFill>
                <a:latin typeface="Comic Sans MS" pitchFamily="66" charset="0"/>
              </a:rPr>
              <a:t>о-</a:t>
            </a:r>
            <a:r>
              <a:rPr lang="en-US" sz="2800" dirty="0" err="1" smtClean="0">
                <a:solidFill>
                  <a:srgbClr val="0000FF"/>
                </a:solidFill>
                <a:latin typeface="Comic Sans MS" pitchFamily="66" charset="0"/>
              </a:rPr>
              <a:t>образовательная</a:t>
            </a: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Comic Sans MS" pitchFamily="66" charset="0"/>
              </a:rPr>
              <a:t>среда</a:t>
            </a:r>
            <a:r>
              <a:rPr lang="ru-RU" sz="2800" dirty="0" smtClean="0">
                <a:solidFill>
                  <a:srgbClr val="0000FF"/>
                </a:solidFill>
                <a:latin typeface="Comic Sans MS" pitchFamily="66" charset="0"/>
              </a:rPr>
              <a:t> и современный учитель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883153"/>
          </a:xfrm>
        </p:spPr>
        <p:txBody>
          <a:bodyPr/>
          <a:lstStyle/>
          <a:p>
            <a:pPr lvl="0"/>
            <a:r>
              <a:rPr lang="ru-RU" sz="2000" b="1" dirty="0" smtClean="0">
                <a:latin typeface="Comic Sans MS" pitchFamily="66" charset="0"/>
              </a:rPr>
              <a:t> внедрение информационных технологий в учебный процесс позволяет современному учителю приобрести новые профессиональные компетенции, что качественно изменяет педагогическую культуру;</a:t>
            </a:r>
          </a:p>
          <a:p>
            <a:pPr lvl="0"/>
            <a:r>
              <a:rPr lang="ru-RU" sz="2000" b="1" dirty="0" smtClean="0">
                <a:latin typeface="Comic Sans MS" pitchFamily="66" charset="0"/>
              </a:rPr>
              <a:t>изменения в практике учебной деятельности в условиях электронной среды напрямую зависит от подготовки учителя не только как пользователя ПК, но и от его личной мотивации, уровня понимания педагогом психолого-педагогических основ построения учебного процесса, умений создавать комфортную учебную атмосферу, снимать тревожность и напряженность учащихся, создавать ситуацию успеха для                                       каждого школьника.</a:t>
            </a:r>
          </a:p>
          <a:p>
            <a:pPr lvl="0"/>
            <a:endParaRPr lang="ru-RU" sz="2000" dirty="0" smtClean="0"/>
          </a:p>
          <a:p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7958"/>
            <a:ext cx="2114536" cy="36351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4" descr="j03012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647826"/>
            <a:ext cx="2058989" cy="199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643602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Таким образом, электронные образовательные ресурсы и формируемая на их базе новая информационно-образовательная среда имеют немалый потенциал для повышения качества обучения. Однако он будет реализован в полной мере только в том случае, если обучение будет строиться с ориентацией на инновационную модель, важнейшими характеристиками которой являются личностно ориентированная направленность, </a:t>
            </a:r>
            <a:b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установка на развитие</a:t>
            </a:r>
            <a:b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 творческих способностей</a:t>
            </a:r>
            <a:b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 обучаемых.</a:t>
            </a:r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</a:br>
            <a:endParaRPr lang="ru-RU" sz="28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4" descr="j03005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133176"/>
            <a:ext cx="2362210" cy="241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4714908" cy="5857916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AD18C6"/>
            </a:solidFill>
          </a:ln>
        </p:spPr>
        <p:txBody>
          <a:bodyPr/>
          <a:lstStyle/>
          <a:p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>Новые информационные и коммуникационные технологии , окажут принципиальное воздействие на процесс обучения в том случае, если будут включены в соответствующую их возможностям модель обучения. Образовательную среду, формируемую на базе средств ИКТ, целесообразно разрабатывать, во-первых, в рамках личностно ориентированного обучения, во-вторых, с опорой на достижение новых образовательных результатов - приоритетное формирование у обучаемых исследовательских и проектных умений и способностей.  </a:t>
            </a:r>
            <a:endParaRPr lang="ru-RU" sz="2000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Admin\Desktop\мои фото 2015\101_0349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57166"/>
            <a:ext cx="3499428" cy="27797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C:\Users\Admin\Desktop\мои фото 2015\101_04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857628"/>
            <a:ext cx="3660251" cy="27451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Comic Sans MS" pitchFamily="66" charset="0"/>
              </a:rPr>
              <a:t>Источники учебой информации</a:t>
            </a: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7" name="Picture 4" descr="j017256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500826" y="3071810"/>
            <a:ext cx="230172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4348" y="2285992"/>
            <a:ext cx="6072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tx2"/>
                </a:solidFill>
              </a:rPr>
              <a:t>базы </a:t>
            </a:r>
            <a:r>
              <a:rPr lang="ru-RU" sz="2800" b="1" dirty="0">
                <a:solidFill>
                  <a:schemeClr val="tx2"/>
                </a:solidFill>
              </a:rPr>
              <a:t>данных и информационно-справочные системы, </a:t>
            </a:r>
            <a:endParaRPr lang="ru-RU" sz="2800" b="1" dirty="0" smtClean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tx2"/>
                </a:solidFill>
              </a:rPr>
              <a:t> электронные учебники, 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электронные приложения к учебникам, 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tx2"/>
                </a:solidFill>
              </a:rPr>
              <a:t> электронные энциклопедии,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tx2"/>
                </a:solidFill>
              </a:rPr>
              <a:t>  цифровые </a:t>
            </a:r>
            <a:r>
              <a:rPr lang="ru-RU" sz="2800" b="1" dirty="0">
                <a:solidFill>
                  <a:schemeClr val="tx2"/>
                </a:solidFill>
              </a:rPr>
              <a:t>образовательные ресурсы Интернета</a:t>
            </a:r>
          </a:p>
        </p:txBody>
      </p:sp>
      <p:pic>
        <p:nvPicPr>
          <p:cNvPr id="8" name="Picture 4" descr="j03012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2071702" cy="200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6615130" cy="100013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Использование электронных образовательных ресурсов имеет ряд особенностей: 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857224" y="2285992"/>
            <a:ext cx="7829576" cy="3840171"/>
          </a:xfrm>
        </p:spPr>
        <p:txBody>
          <a:bodyPr/>
          <a:lstStyle/>
          <a:p>
            <a:r>
              <a:rPr lang="ru-RU" sz="2000" dirty="0" smtClean="0">
                <a:latin typeface="Comic Sans MS" pitchFamily="66" charset="0"/>
              </a:rPr>
              <a:t>1) повышение мотивации детей к обучению и самостоятельной учебной активности, благодаря увеличению разнообразия материала и усилению его интерактивности и наглядности; </a:t>
            </a:r>
          </a:p>
          <a:p>
            <a:r>
              <a:rPr lang="ru-RU" sz="2000" dirty="0" smtClean="0">
                <a:latin typeface="Comic Sans MS" pitchFamily="66" charset="0"/>
              </a:rPr>
              <a:t>2) повышение ритмичности уроков, благодаря возможности управления темпом обучения на основе интерактивной </a:t>
            </a:r>
            <a:r>
              <a:rPr lang="ru-RU" sz="2000" dirty="0" err="1" smtClean="0">
                <a:latin typeface="Comic Sans MS" pitchFamily="66" charset="0"/>
              </a:rPr>
              <a:t>мультимедийной</a:t>
            </a:r>
            <a:r>
              <a:rPr lang="ru-RU" sz="2000" dirty="0" smtClean="0">
                <a:latin typeface="Comic Sans MS" pitchFamily="66" charset="0"/>
              </a:rPr>
              <a:t> составляющей обучения; </a:t>
            </a:r>
          </a:p>
          <a:p>
            <a:r>
              <a:rPr lang="ru-RU" sz="2000" dirty="0" smtClean="0">
                <a:latin typeface="Comic Sans MS" pitchFamily="66" charset="0"/>
              </a:rPr>
              <a:t>3) достижение полной индивидуализации обучения: индивидуальная работа на компьютере позволяет настроить оптимальный для каждого ученика темп работы;  </a:t>
            </a:r>
          </a:p>
          <a:p>
            <a:pPr>
              <a:buNone/>
            </a:pPr>
            <a:endParaRPr lang="ru-RU" sz="24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dirty="0" smtClean="0">
              <a:latin typeface="Comic Sans MS" pitchFamily="66" charset="0"/>
            </a:endParaRPr>
          </a:p>
        </p:txBody>
      </p:sp>
      <p:pic>
        <p:nvPicPr>
          <p:cNvPr id="9" name="Picture 5" descr="j02237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214578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6615130" cy="100013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  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71678"/>
            <a:ext cx="8229600" cy="4429156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smtClean="0">
                <a:latin typeface="Comic Sans MS" pitchFamily="66" charset="0"/>
              </a:rPr>
              <a:t>4) возможность включения в учебную работу исследовательской составляющей на основе метода проб и ошибок: ученик не боится делать ошибки, так как на компьютере он имеет возможность вернуться назад и выполнить его заново правильно;</a:t>
            </a:r>
          </a:p>
          <a:p>
            <a:r>
              <a:rPr lang="ru-RU" sz="2000" dirty="0" smtClean="0">
                <a:latin typeface="Comic Sans MS" pitchFamily="66" charset="0"/>
              </a:rPr>
              <a:t> 5) реализацию объективности в оценивании учебных достижений на уроке средствами компьютерных диагностических заданий  помогает сформировать у ребенка чувство критической самооценки выполненной работы; </a:t>
            </a:r>
          </a:p>
          <a:p>
            <a:r>
              <a:rPr lang="ru-RU" sz="2000" dirty="0" smtClean="0">
                <a:latin typeface="Comic Sans MS" pitchFamily="66" charset="0"/>
              </a:rPr>
              <a:t>6) обеспечивается возможность самостоятельной работы учащихся при выполнении домашних заданий и подготовке к урокам.</a:t>
            </a:r>
          </a:p>
          <a:p>
            <a:endParaRPr lang="ru-RU" sz="20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dirty="0" smtClean="0"/>
          </a:p>
        </p:txBody>
      </p:sp>
      <p:pic>
        <p:nvPicPr>
          <p:cNvPr id="9" name="Picture 5" descr="j02237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247199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\Desktop\мои фото 2015\101_0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14290"/>
            <a:ext cx="3250074" cy="24372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>Опыт использования </a:t>
            </a:r>
            <a:r>
              <a:rPr lang="ru-RU" sz="2800" b="1" dirty="0" err="1" smtClean="0">
                <a:solidFill>
                  <a:srgbClr val="0000FF"/>
                </a:solidFill>
                <a:latin typeface="Comic Sans MS" pitchFamily="66" charset="0"/>
              </a:rPr>
              <a:t>мультимедийных</a:t>
            </a:r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> презентаций и электронных приложений   обеспечивает на уроках: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/>
          <a:lstStyle/>
          <a:p>
            <a:pPr lvl="0"/>
            <a:r>
              <a:rPr lang="ru-RU" sz="2400" dirty="0" smtClean="0">
                <a:latin typeface="Comic Sans MS" pitchFamily="66" charset="0"/>
              </a:rPr>
              <a:t>повышение качества обучения и эффективности подготовки детей за счет использования имеющихся современных электронных образовательных ресурсов;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дополнительную мотивацию учащихся и стимулирование их интереса к обучению;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мотивацию учителей  к использованию на уроках  современные электронные 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             образовательные ресурсы;</a:t>
            </a:r>
          </a:p>
          <a:p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7958"/>
            <a:ext cx="2114536" cy="36351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Picture 4" descr="j025441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857760"/>
            <a:ext cx="2643206" cy="175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j02921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786322"/>
            <a:ext cx="1885288" cy="18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500330"/>
          </a:xfrm>
        </p:spPr>
        <p:txBody>
          <a:bodyPr/>
          <a:lstStyle/>
          <a:p>
            <a:pPr lvl="0" algn="l"/>
            <a:r>
              <a:rPr lang="ru-RU" sz="2400" dirty="0" smtClean="0">
                <a:latin typeface="Comic Sans MS" pitchFamily="66" charset="0"/>
              </a:rPr>
              <a:t>* снижение временных затрат при подготовке к урокам и во время уроков;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* реализацию на практике принципа доступности высококачественного обучения за счет использования современных образовательных и информационных технологий в школах страны 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Admin\Desktop\мои фото 2015\101_0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347212"/>
            <a:ext cx="4143404" cy="3107553"/>
          </a:xfrm>
          <a:prstGeom prst="rect">
            <a:avLst/>
          </a:prstGeom>
          <a:noFill/>
        </p:spPr>
      </p:pic>
      <p:pic>
        <p:nvPicPr>
          <p:cNvPr id="1027" name="Picture 3" descr="C:\Users\Admin\Desktop\мои фото 2015\101_04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304046"/>
            <a:ext cx="3964417" cy="2972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>Опыт использования </a:t>
            </a:r>
            <a:r>
              <a:rPr lang="ru-RU" sz="2800" b="1" dirty="0" err="1" smtClean="0">
                <a:solidFill>
                  <a:srgbClr val="0000FF"/>
                </a:solidFill>
                <a:latin typeface="Comic Sans MS" pitchFamily="66" charset="0"/>
              </a:rPr>
              <a:t>мультимедийных</a:t>
            </a:r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> презентаций и электронных приложений   обеспечивает на уроках: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/>
          <a:lstStyle/>
          <a:p>
            <a:pPr lvl="0"/>
            <a:r>
              <a:rPr lang="ru-RU" sz="2000" dirty="0" smtClean="0">
                <a:latin typeface="Comic Sans MS" pitchFamily="66" charset="0"/>
              </a:rPr>
              <a:t>овладение компьютером как средством получения нового знания становится критерием конкурентоспособной личности, что осознается сегодня как самим ребенком, так и его родителями;</a:t>
            </a:r>
          </a:p>
          <a:p>
            <a:pPr lvl="0"/>
            <a:r>
              <a:rPr lang="ru-RU" sz="2000" dirty="0" smtClean="0">
                <a:latin typeface="Comic Sans MS" pitchFamily="66" charset="0"/>
              </a:rPr>
              <a:t>новые технические и программные средства современных компьютеров способствуют реализации индивидуальных образовательных маршрутов в тех ситуациях, когда темп продвижения в предметных областях отдельного ребенка не совпадает с темпом продвижения всего класса;</a:t>
            </a:r>
          </a:p>
          <a:p>
            <a:pPr lvl="0"/>
            <a:r>
              <a:rPr lang="ru-RU" sz="2000" dirty="0" smtClean="0">
                <a:latin typeface="Comic Sans MS" pitchFamily="66" charset="0"/>
              </a:rPr>
              <a:t> овладение компьютером как средством получения нового знания становится критерием                                  конкурентоспособной личности;</a:t>
            </a:r>
          </a:p>
          <a:p>
            <a:pPr lvl="0"/>
            <a:endParaRPr lang="ru-RU" sz="2000" dirty="0" smtClean="0"/>
          </a:p>
          <a:p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7958"/>
            <a:ext cx="2114536" cy="36351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Picture 5" descr="j02921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857760"/>
            <a:ext cx="2026655" cy="17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Ученические проекты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E:\школьные фотки\мои фото, мой класс\мои уроки\100_6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3143272" cy="2357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 descr="E:\школьные фотки\мои фото, мой класс\мои уроки\Изображение 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1300" y="1500174"/>
            <a:ext cx="3238942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6" name="Picture 4" descr="E:\школьные фотки\мои фото, мой класс\мои уроки\100_6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929066"/>
            <a:ext cx="3298819" cy="24737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E:\школьные фотки\мои фото, мой класс\неделя биологии\100_58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929066"/>
            <a:ext cx="3322607" cy="24916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Море, мезуцы, рыб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Море, мезуцы, рыбы</Template>
  <TotalTime>114</TotalTime>
  <Words>542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Море, мезуцы, рыбы</vt:lpstr>
      <vt:lpstr>Информационно-образовательная  среда как фактор повышения качества образования обучающихся  по биологии и химии </vt:lpstr>
      <vt:lpstr>Новые информационные и коммуникационные технологии , окажут принципиальное воздействие на процесс обучения в том случае, если будут включены в соответствующую их возможностям модель обучения. Образовательную среду, формируемую на базе средств ИКТ, целесообразно разрабатывать, во-первых, в рамках личностно ориентированного обучения, во-вторых, с опорой на достижение новых образовательных результатов - приоритетное формирование у обучаемых исследовательских и проектных умений и способностей.  </vt:lpstr>
      <vt:lpstr>Источники учебой информации</vt:lpstr>
      <vt:lpstr>Использование электронных образовательных ресурсов имеет ряд особенностей:   </vt:lpstr>
      <vt:lpstr>    </vt:lpstr>
      <vt:lpstr>Опыт использования мультимедийных презентаций и электронных приложений   обеспечивает на уроках: </vt:lpstr>
      <vt:lpstr>* снижение временных затрат при подготовке к урокам и во время уроков; * реализацию на практике принципа доступности высококачественного обучения за счет использования современных образовательных и информационных технологий в школах страны  </vt:lpstr>
      <vt:lpstr>Опыт использования мультимедийных презентаций и электронных приложений   обеспечивает на уроках: </vt:lpstr>
      <vt:lpstr>Ученические проекты</vt:lpstr>
      <vt:lpstr>Информационно-образовательная среда и современный учитель </vt:lpstr>
      <vt:lpstr>Таким образом, электронные образовательные ресурсы и формируемая на их базе новая информационно-образовательная среда имеют немалый потенциал для повышения качества обучения. Однако он будет реализован в полной мере только в том случае, если обучение будет строиться с ориентацией на инновационную модель, важнейшими характеристиками которой являются личностно ориентированная направленность,  установка на развитие  творческих способностей  обучаемых.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Информационно-образовательная  среда как фактор повышения качества образования обучающихся  по биологии и химии</dc:title>
  <dc:creator>Admin</dc:creator>
  <dc:description>http://aida.ucoz.ru</dc:description>
  <cp:lastModifiedBy>Admin</cp:lastModifiedBy>
  <cp:revision>16</cp:revision>
  <dcterms:created xsi:type="dcterms:W3CDTF">2015-03-18T12:27:54Z</dcterms:created>
  <dcterms:modified xsi:type="dcterms:W3CDTF">2015-10-30T17:21:09Z</dcterms:modified>
  <cp:category>шаблоны к Powerpoint</cp:category>
</cp:coreProperties>
</file>